
<file path=[Content_Types].xml><?xml version="1.0" encoding="utf-8"?>
<Types xmlns="http://schemas.openxmlformats.org/package/2006/content-types">
  <Override PartName="/ppt/tableStyles.xml" ContentType="application/vnd.openxmlformats-officedocument.presentationml.tableStyles+xml"/>
  <Override PartName="/ppt/theme/theme1.xml" ContentType="application/vnd.openxmlformats-officedocument.theme+xml"/>
  <Default Extension="rels" ContentType="application/vnd.openxmlformats-package.relationships+xml"/>
  <Override PartName="/ppt/slideLayouts/slideLayout1.xml" ContentType="application/vnd.openxmlformats-officedocument.presentationml.slideLayout+xml"/>
  <Default Extension="png" ContentType="image/png"/>
  <Override PartName="/ppt/slideLayouts/slideLayout3.xml" ContentType="application/vnd.openxmlformats-officedocument.presentationml.slideLayout+xml"/>
  <Default Extension="xml" ContentType="application/xml"/>
  <Override PartName="/docProps/app.xml" ContentType="application/vnd.openxmlformats-officedocument.extended-properties+xml"/>
  <Override PartName="/ppt/slideMasters/slideMaster1.xml" ContentType="application/vnd.openxmlformats-officedocument.presentationml.slideMaster+xml"/>
  <Override PartName="/ppt/slideLayouts/slideLayout5.xml" ContentType="application/vnd.openxmlformats-officedocument.presentationml.slideLayout+xml"/>
  <Override PartName="/ppt/viewProps.xml" ContentType="application/vnd.openxmlformats-officedocument.presentationml.viewProp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2.xml" ContentType="application/vnd.openxmlformats-officedocument.presentationml.slideLayout+xml"/>
  <Default Extension="bin" ContentType="application/vnd.openxmlformats-officedocument.presentationml.printerSettings"/>
  <Override PartName="/ppt/slides/slide1.xml" ContentType="application/vnd.openxmlformats-officedocument.presentationml.slide+xml"/>
  <Override PartName="/docProps/custom.xml" ContentType="application/vnd.openxmlformats-officedocument.custom-properties+xml"/>
  <Default Extension="emf" ContentType="image/x-emf"/>
  <Override PartName="/docProps/core.xml" ContentType="application/vnd.openxmlformats-package.core-properties+xml"/>
  <Override PartName="/ppt/slideLayouts/slideLayout4.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p:sldMasterIdLst>
    <p:sldMasterId r:id="rId1"/>
  </p:sldMasterIdLst>
  <p:sldIdLst>
    <p:sldId id="256" r:id="rId2"/>
  </p:sldIdLst>
  <p:sldSz cx="43891200" cy="32918400"/>
  <p:notesSz cx="20104100" cy="15087600"/>
  <p:defaultTextStyle>
    <a:defPPr>
      <a:defRPr lang="en-US"/>
    </a:defPPr>
    <a:lvl1pPr marL="0" algn="l" defTabSz="997734" rtl="0" eaLnBrk="1" latinLnBrk="0" hangingPunct="1">
      <a:defRPr sz="3900" kern="1200">
        <a:solidFill>
          <a:schemeClr val="tx1"/>
        </a:solidFill>
        <a:latin typeface="+mn-lt"/>
        <a:ea typeface="+mn-ea"/>
        <a:cs typeface="+mn-cs"/>
      </a:defRPr>
    </a:lvl1pPr>
    <a:lvl2pPr marL="997734" algn="l" defTabSz="997734" rtl="0" eaLnBrk="1" latinLnBrk="0" hangingPunct="1">
      <a:defRPr sz="3900" kern="1200">
        <a:solidFill>
          <a:schemeClr val="tx1"/>
        </a:solidFill>
        <a:latin typeface="+mn-lt"/>
        <a:ea typeface="+mn-ea"/>
        <a:cs typeface="+mn-cs"/>
      </a:defRPr>
    </a:lvl2pPr>
    <a:lvl3pPr marL="1995468" algn="l" defTabSz="997734" rtl="0" eaLnBrk="1" latinLnBrk="0" hangingPunct="1">
      <a:defRPr sz="3900" kern="1200">
        <a:solidFill>
          <a:schemeClr val="tx1"/>
        </a:solidFill>
        <a:latin typeface="+mn-lt"/>
        <a:ea typeface="+mn-ea"/>
        <a:cs typeface="+mn-cs"/>
      </a:defRPr>
    </a:lvl3pPr>
    <a:lvl4pPr marL="2993202" algn="l" defTabSz="997734" rtl="0" eaLnBrk="1" latinLnBrk="0" hangingPunct="1">
      <a:defRPr sz="3900" kern="1200">
        <a:solidFill>
          <a:schemeClr val="tx1"/>
        </a:solidFill>
        <a:latin typeface="+mn-lt"/>
        <a:ea typeface="+mn-ea"/>
        <a:cs typeface="+mn-cs"/>
      </a:defRPr>
    </a:lvl4pPr>
    <a:lvl5pPr marL="3990936" algn="l" defTabSz="997734" rtl="0" eaLnBrk="1" latinLnBrk="0" hangingPunct="1">
      <a:defRPr sz="3900" kern="1200">
        <a:solidFill>
          <a:schemeClr val="tx1"/>
        </a:solidFill>
        <a:latin typeface="+mn-lt"/>
        <a:ea typeface="+mn-ea"/>
        <a:cs typeface="+mn-cs"/>
      </a:defRPr>
    </a:lvl5pPr>
    <a:lvl6pPr marL="4988671" algn="l" defTabSz="997734" rtl="0" eaLnBrk="1" latinLnBrk="0" hangingPunct="1">
      <a:defRPr sz="3900" kern="1200">
        <a:solidFill>
          <a:schemeClr val="tx1"/>
        </a:solidFill>
        <a:latin typeface="+mn-lt"/>
        <a:ea typeface="+mn-ea"/>
        <a:cs typeface="+mn-cs"/>
      </a:defRPr>
    </a:lvl6pPr>
    <a:lvl7pPr marL="5986405" algn="l" defTabSz="997734" rtl="0" eaLnBrk="1" latinLnBrk="0" hangingPunct="1">
      <a:defRPr sz="3900" kern="1200">
        <a:solidFill>
          <a:schemeClr val="tx1"/>
        </a:solidFill>
        <a:latin typeface="+mn-lt"/>
        <a:ea typeface="+mn-ea"/>
        <a:cs typeface="+mn-cs"/>
      </a:defRPr>
    </a:lvl7pPr>
    <a:lvl8pPr marL="6984139" algn="l" defTabSz="997734" rtl="0" eaLnBrk="1" latinLnBrk="0" hangingPunct="1">
      <a:defRPr sz="3900" kern="1200">
        <a:solidFill>
          <a:schemeClr val="tx1"/>
        </a:solidFill>
        <a:latin typeface="+mn-lt"/>
        <a:ea typeface="+mn-ea"/>
        <a:cs typeface="+mn-cs"/>
      </a:defRPr>
    </a:lvl8pPr>
    <a:lvl9pPr marL="7981873" algn="l" defTabSz="997734" rtl="0" eaLnBrk="1" latinLnBrk="0" hangingPunct="1">
      <a:defRPr sz="39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prnPr/>
  <p:clrMru>
    <a:srgbClr val="9B002D"/>
    <a:srgbClr val="414042"/>
    <a:srgbClr val="B80012"/>
    <a:srgbClr val="666666"/>
    <a:srgbClr val="777877"/>
    <a:srgbClr val="BB0000"/>
  </p:clrMru>
  <p:extLst>
    <p:ext uri="{E76CE94A-603C-4142-B9EB-6D1370010A27}">
      <p14:discardImageEditData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0"/>
    </p:ext>
    <p:ext uri="{D31A062A-798A-4329-ABDD-BBA856620510}">
      <p14:defaultImageDpi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showOutlineIcons="0" snapVertSplitter="1" vertBarState="minimized" horzBarState="maximized">
    <p:restoredLeft sz="15620"/>
    <p:restoredTop sz="99492" autoAdjust="0"/>
  </p:normalViewPr>
  <p:slideViewPr>
    <p:cSldViewPr>
      <p:cViewPr>
        <p:scale>
          <a:sx n="75" d="100"/>
          <a:sy n="75" d="100"/>
        </p:scale>
        <p:origin x="12592" y="1432"/>
      </p:cViewPr>
      <p:guideLst>
        <p:guide orient="horz" pos="15119"/>
        <p:guide pos="20155"/>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3" Type="http://schemas.openxmlformats.org/officeDocument/2006/relationships/printerSettings" Target="printerSettings/printerSettings1.bin"/><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291839" y="10204705"/>
            <a:ext cx="37307522" cy="1023357"/>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6583680" y="18434305"/>
            <a:ext cx="3072384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4/21/17</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1572471" y="2467087"/>
            <a:ext cx="40746253" cy="2231380"/>
          </a:xfrm>
        </p:spPr>
        <p:txBody>
          <a:bodyPr lIns="0" tIns="0" rIns="0" bIns="0"/>
          <a:lstStyle>
            <a:lvl1pPr>
              <a:defRPr sz="14400" b="1">
                <a:solidFill>
                  <a:srgbClr val="414042"/>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4/21/17</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1572471" y="2467087"/>
            <a:ext cx="40746253" cy="2231380"/>
          </a:xfrm>
        </p:spPr>
        <p:txBody>
          <a:bodyPr lIns="0" tIns="0" rIns="0" bIns="0"/>
          <a:lstStyle>
            <a:lvl1pPr>
              <a:defRPr sz="14400" b="1">
                <a:solidFill>
                  <a:srgbClr val="414042"/>
                </a:solidFill>
                <a:latin typeface="Arial"/>
                <a:cs typeface="Arial"/>
              </a:defRPr>
            </a:lvl1pPr>
          </a:lstStyle>
          <a:p>
            <a:endParaRPr/>
          </a:p>
        </p:txBody>
      </p:sp>
      <p:sp>
        <p:nvSpPr>
          <p:cNvPr id="3" name="Holder 3"/>
          <p:cNvSpPr>
            <a:spLocks noGrp="1"/>
          </p:cNvSpPr>
          <p:nvPr>
            <p:ph sz="half" idx="2"/>
          </p:nvPr>
        </p:nvSpPr>
        <p:spPr>
          <a:xfrm>
            <a:off x="2194560" y="7571233"/>
            <a:ext cx="19092673"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22603967" y="7571233"/>
            <a:ext cx="19092673" cy="27699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4/21/17</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a:xfrm>
            <a:off x="1572471" y="2467087"/>
            <a:ext cx="40746253" cy="2231380"/>
          </a:xfrm>
        </p:spPr>
        <p:txBody>
          <a:bodyPr lIns="0" tIns="0" rIns="0" bIns="0"/>
          <a:lstStyle>
            <a:lvl1pPr>
              <a:defRPr sz="14400" b="1">
                <a:solidFill>
                  <a:srgbClr val="414042"/>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4/21/17</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4/21/17</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572471" y="2467088"/>
            <a:ext cx="40746253" cy="1023357"/>
          </a:xfrm>
          <a:prstGeom prst="rect">
            <a:avLst/>
          </a:prstGeom>
        </p:spPr>
        <p:txBody>
          <a:bodyPr wrap="square" lIns="0" tIns="0" rIns="0" bIns="0">
            <a:spAutoFit/>
          </a:bodyPr>
          <a:lstStyle>
            <a:lvl1pPr>
              <a:defRPr sz="6650" b="1">
                <a:solidFill>
                  <a:srgbClr val="414042"/>
                </a:solidFill>
                <a:latin typeface="Arial"/>
                <a:cs typeface="Arial"/>
              </a:defRPr>
            </a:lvl1pPr>
          </a:lstStyle>
          <a:p>
            <a:endParaRPr/>
          </a:p>
        </p:txBody>
      </p:sp>
      <p:sp>
        <p:nvSpPr>
          <p:cNvPr id="3" name="Holder 3"/>
          <p:cNvSpPr>
            <a:spLocks noGrp="1"/>
          </p:cNvSpPr>
          <p:nvPr>
            <p:ph type="body" idx="1"/>
          </p:nvPr>
        </p:nvSpPr>
        <p:spPr>
          <a:xfrm>
            <a:off x="2194560" y="7571233"/>
            <a:ext cx="3950208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14923008" y="30614113"/>
            <a:ext cx="14045184" cy="600164"/>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2194561" y="30614113"/>
            <a:ext cx="10094976" cy="600164"/>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pPr/>
              <a:t>4/21/17</a:t>
            </a:fld>
            <a:endParaRPr lang="en-US"/>
          </a:p>
        </p:txBody>
      </p:sp>
      <p:sp>
        <p:nvSpPr>
          <p:cNvPr id="6" name="Holder 6"/>
          <p:cNvSpPr>
            <a:spLocks noGrp="1"/>
          </p:cNvSpPr>
          <p:nvPr>
            <p:ph type="sldNum" sz="quarter" idx="7"/>
          </p:nvPr>
        </p:nvSpPr>
        <p:spPr>
          <a:xfrm>
            <a:off x="31601667" y="30614113"/>
            <a:ext cx="10094976" cy="600164"/>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pPr/>
              <a:t>‹#›</a:t>
            </a:fld>
            <a:endParaRPr/>
          </a:p>
        </p:txBody>
      </p:sp>
    </p:spTree>
  </p:cSld>
  <p:clrMap bg1="lt1" tx1="dk1" bg2="lt2" tx2="dk2" accent1="accent1" accent2="accent2" accent3="accent3" accent4="accent4" accent5="accent5" accent6="accent6" hlink="hlink" folHlink="folHlink"/>
  <p:sldLayoutIdLst>
    <p:sldLayoutId r:id="rId1"/>
    <p:sldLayoutId r:id="rId2"/>
    <p:sldLayoutId r:id="rId3"/>
    <p:sldLayoutId r:id="rId4"/>
    <p:sldLayoutId r:id="rId5"/>
  </p:sldLayoutIdLst>
  <p:txStyles>
    <p:titleStyle>
      <a:lvl1pPr>
        <a:defRPr>
          <a:latin typeface="+mj-lt"/>
          <a:ea typeface="+mj-ea"/>
          <a:cs typeface="+mj-cs"/>
        </a:defRPr>
      </a:lvl1pPr>
    </p:titleStyle>
    <p:bodyStyle>
      <a:lvl1pPr marL="0">
        <a:defRPr>
          <a:latin typeface="+mn-lt"/>
          <a:ea typeface="+mn-ea"/>
          <a:cs typeface="+mn-cs"/>
        </a:defRPr>
      </a:lvl1pPr>
      <a:lvl2pPr marL="997734">
        <a:defRPr>
          <a:latin typeface="+mn-lt"/>
          <a:ea typeface="+mn-ea"/>
          <a:cs typeface="+mn-cs"/>
        </a:defRPr>
      </a:lvl2pPr>
      <a:lvl3pPr marL="1995468">
        <a:defRPr>
          <a:latin typeface="+mn-lt"/>
          <a:ea typeface="+mn-ea"/>
          <a:cs typeface="+mn-cs"/>
        </a:defRPr>
      </a:lvl3pPr>
      <a:lvl4pPr marL="2993202">
        <a:defRPr>
          <a:latin typeface="+mn-lt"/>
          <a:ea typeface="+mn-ea"/>
          <a:cs typeface="+mn-cs"/>
        </a:defRPr>
      </a:lvl4pPr>
      <a:lvl5pPr marL="3990936">
        <a:defRPr>
          <a:latin typeface="+mn-lt"/>
          <a:ea typeface="+mn-ea"/>
          <a:cs typeface="+mn-cs"/>
        </a:defRPr>
      </a:lvl5pPr>
      <a:lvl6pPr marL="4988671">
        <a:defRPr>
          <a:latin typeface="+mn-lt"/>
          <a:ea typeface="+mn-ea"/>
          <a:cs typeface="+mn-cs"/>
        </a:defRPr>
      </a:lvl6pPr>
      <a:lvl7pPr marL="5986405">
        <a:defRPr>
          <a:latin typeface="+mn-lt"/>
          <a:ea typeface="+mn-ea"/>
          <a:cs typeface="+mn-cs"/>
        </a:defRPr>
      </a:lvl7pPr>
      <a:lvl8pPr marL="6984139">
        <a:defRPr>
          <a:latin typeface="+mn-lt"/>
          <a:ea typeface="+mn-ea"/>
          <a:cs typeface="+mn-cs"/>
        </a:defRPr>
      </a:lvl8pPr>
      <a:lvl9pPr marL="7981873">
        <a:defRPr>
          <a:latin typeface="+mn-lt"/>
          <a:ea typeface="+mn-ea"/>
          <a:cs typeface="+mn-cs"/>
        </a:defRPr>
      </a:lvl9pPr>
    </p:bodyStyle>
    <p:otherStyle>
      <a:lvl1pPr marL="0">
        <a:defRPr>
          <a:latin typeface="+mn-lt"/>
          <a:ea typeface="+mn-ea"/>
          <a:cs typeface="+mn-cs"/>
        </a:defRPr>
      </a:lvl1pPr>
      <a:lvl2pPr marL="997734">
        <a:defRPr>
          <a:latin typeface="+mn-lt"/>
          <a:ea typeface="+mn-ea"/>
          <a:cs typeface="+mn-cs"/>
        </a:defRPr>
      </a:lvl2pPr>
      <a:lvl3pPr marL="1995468">
        <a:defRPr>
          <a:latin typeface="+mn-lt"/>
          <a:ea typeface="+mn-ea"/>
          <a:cs typeface="+mn-cs"/>
        </a:defRPr>
      </a:lvl3pPr>
      <a:lvl4pPr marL="2993202">
        <a:defRPr>
          <a:latin typeface="+mn-lt"/>
          <a:ea typeface="+mn-ea"/>
          <a:cs typeface="+mn-cs"/>
        </a:defRPr>
      </a:lvl4pPr>
      <a:lvl5pPr marL="3990936">
        <a:defRPr>
          <a:latin typeface="+mn-lt"/>
          <a:ea typeface="+mn-ea"/>
          <a:cs typeface="+mn-cs"/>
        </a:defRPr>
      </a:lvl5pPr>
      <a:lvl6pPr marL="4988671">
        <a:defRPr>
          <a:latin typeface="+mn-lt"/>
          <a:ea typeface="+mn-ea"/>
          <a:cs typeface="+mn-cs"/>
        </a:defRPr>
      </a:lvl6pPr>
      <a:lvl7pPr marL="5986405">
        <a:defRPr>
          <a:latin typeface="+mn-lt"/>
          <a:ea typeface="+mn-ea"/>
          <a:cs typeface="+mn-cs"/>
        </a:defRPr>
      </a:lvl7pPr>
      <a:lvl8pPr marL="6984139">
        <a:defRPr>
          <a:latin typeface="+mn-lt"/>
          <a:ea typeface="+mn-ea"/>
          <a:cs typeface="+mn-cs"/>
        </a:defRPr>
      </a:lvl8pPr>
      <a:lvl9pPr marL="7981873">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3.xml"/><Relationship Id="rId2" Type="http://schemas.openxmlformats.org/officeDocument/2006/relationships/image" Target="../media/image1.em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Sp="0">
  <p:cSld>
    <p:spTree>
      <p:nvGrpSpPr>
        <p:cNvPr id="1" name=""/>
        <p:cNvGrpSpPr/>
        <p:nvPr/>
      </p:nvGrpSpPr>
      <p:grpSpPr>
        <a:xfrm>
          <a:off x="0" y="0"/>
          <a:ext cx="0" cy="0"/>
          <a:chOff x="0" y="0"/>
          <a:chExt cx="0" cy="0"/>
        </a:xfrm>
      </p:grpSpPr>
      <p:sp>
        <p:nvSpPr>
          <p:cNvPr id="35" name="Rectangle 34"/>
          <p:cNvSpPr/>
          <p:nvPr/>
        </p:nvSpPr>
        <p:spPr>
          <a:xfrm>
            <a:off x="0" y="0"/>
            <a:ext cx="43891200" cy="32918400"/>
          </a:xfrm>
          <a:prstGeom prst="rect">
            <a:avLst/>
          </a:prstGeom>
          <a:solidFill>
            <a:srgbClr val="9B002D"/>
          </a:solidFill>
          <a:effectLst/>
        </p:spPr>
        <p:style>
          <a:lnRef idx="1">
            <a:schemeClr val="accent1"/>
          </a:lnRef>
          <a:fillRef idx="3">
            <a:schemeClr val="accent1"/>
          </a:fillRef>
          <a:effectRef idx="2">
            <a:schemeClr val="accent1"/>
          </a:effectRef>
          <a:fontRef idx="minor">
            <a:schemeClr val="lt1"/>
          </a:fontRef>
        </p:style>
        <p:txBody>
          <a:bodyPr lIns="199546" tIns="99773" rIns="199546" bIns="99773" rtlCol="0" anchor="ctr"/>
          <a:lstStyle/>
          <a:p>
            <a:pPr algn="ctr"/>
            <a:endParaRPr lang="en-US"/>
          </a:p>
        </p:txBody>
      </p:sp>
      <p:sp>
        <p:nvSpPr>
          <p:cNvPr id="36" name="Rectangle 35"/>
          <p:cNvSpPr/>
          <p:nvPr/>
        </p:nvSpPr>
        <p:spPr>
          <a:xfrm>
            <a:off x="817935" y="831273"/>
            <a:ext cx="42255331" cy="31255855"/>
          </a:xfrm>
          <a:prstGeom prst="rect">
            <a:avLst/>
          </a:prstGeom>
          <a:solidFill>
            <a:schemeClr val="bg1"/>
          </a:solidFill>
          <a:ln>
            <a:solidFill>
              <a:srgbClr val="BB0000"/>
            </a:solidFill>
          </a:ln>
        </p:spPr>
        <p:style>
          <a:lnRef idx="1">
            <a:schemeClr val="accent1"/>
          </a:lnRef>
          <a:fillRef idx="3">
            <a:schemeClr val="accent1"/>
          </a:fillRef>
          <a:effectRef idx="2">
            <a:schemeClr val="accent1"/>
          </a:effectRef>
          <a:fontRef idx="minor">
            <a:schemeClr val="lt1"/>
          </a:fontRef>
        </p:style>
        <p:txBody>
          <a:bodyPr lIns="199546" tIns="99773" rIns="199546" bIns="99773" rtlCol="0" anchor="ctr"/>
          <a:lstStyle/>
          <a:p>
            <a:pPr algn="ctr"/>
            <a:r>
              <a:rPr lang="en-US"/>
              <a:t>–</a:t>
            </a:r>
          </a:p>
        </p:txBody>
      </p:sp>
      <p:sp>
        <p:nvSpPr>
          <p:cNvPr id="40" name="object 6"/>
          <p:cNvSpPr/>
          <p:nvPr/>
        </p:nvSpPr>
        <p:spPr>
          <a:xfrm>
            <a:off x="998157" y="29028046"/>
            <a:ext cx="41902649" cy="2880360"/>
          </a:xfrm>
          <a:custGeom>
            <a:avLst/>
            <a:gdLst/>
            <a:ahLst/>
            <a:cxnLst/>
            <a:rect l="l" t="t" r="r" b="b"/>
            <a:pathLst>
              <a:path w="19266428" h="1317369">
                <a:moveTo>
                  <a:pt x="0" y="1317369"/>
                </a:moveTo>
                <a:lnTo>
                  <a:pt x="19266428" y="1317369"/>
                </a:lnTo>
                <a:lnTo>
                  <a:pt x="19266428" y="0"/>
                </a:lnTo>
                <a:lnTo>
                  <a:pt x="0" y="0"/>
                </a:lnTo>
                <a:lnTo>
                  <a:pt x="0" y="1317369"/>
                </a:lnTo>
                <a:close/>
              </a:path>
            </a:pathLst>
          </a:custGeom>
          <a:solidFill>
            <a:schemeClr val="bg1">
              <a:lumMod val="75000"/>
            </a:schemeClr>
          </a:solidFill>
        </p:spPr>
        <p:txBody>
          <a:bodyPr wrap="square" lIns="0" tIns="0" rIns="0" bIns="0" rtlCol="0">
            <a:spAutoFit/>
          </a:bodyPr>
          <a:lstStyle/>
          <a:p>
            <a:endParaRPr/>
          </a:p>
        </p:txBody>
      </p:sp>
      <p:sp>
        <p:nvSpPr>
          <p:cNvPr id="2" name="object 2"/>
          <p:cNvSpPr txBox="1">
            <a:spLocks noGrp="1"/>
          </p:cNvSpPr>
          <p:nvPr>
            <p:ph type="title"/>
          </p:nvPr>
        </p:nvSpPr>
        <p:spPr>
          <a:xfrm>
            <a:off x="1572471" y="2467087"/>
            <a:ext cx="40746253" cy="3120512"/>
          </a:xfrm>
          <a:prstGeom prst="rect">
            <a:avLst/>
          </a:prstGeom>
        </p:spPr>
        <p:txBody>
          <a:bodyPr vert="horz" wrap="square" lIns="0" tIns="0" rIns="0" bIns="0" rtlCol="0">
            <a:spAutoFit/>
          </a:bodyPr>
          <a:lstStyle/>
          <a:p>
            <a:pPr marL="27715">
              <a:lnSpc>
                <a:spcPts val="17229"/>
              </a:lnSpc>
              <a:spcAft>
                <a:spcPts val="1310"/>
              </a:spcAft>
            </a:pPr>
            <a:r>
              <a:rPr lang="en-US" b="0" spc="-513" dirty="0" smtClean="0">
                <a:latin typeface="Capita-Bold"/>
                <a:cs typeface="Capita-Bold"/>
              </a:rPr>
              <a:t>MIGR8: An Intelligent Online Travel Agent</a:t>
            </a:r>
            <a:endParaRPr b="0" spc="-87" dirty="0" smtClean="0">
              <a:latin typeface="Capita-Bold"/>
              <a:cs typeface="Capita-Bold"/>
            </a:endParaRPr>
          </a:p>
          <a:p>
            <a:pPr marL="27715">
              <a:lnSpc>
                <a:spcPts val="5784"/>
              </a:lnSpc>
            </a:pPr>
            <a:r>
              <a:rPr lang="en-US" sz="5000" b="0" spc="-175" dirty="0" smtClean="0"/>
              <a:t>Daniele </a:t>
            </a:r>
            <a:r>
              <a:rPr lang="en-US" sz="5000" b="0" spc="-175" dirty="0" err="1" smtClean="0"/>
              <a:t>Bellutta</a:t>
            </a:r>
            <a:r>
              <a:rPr lang="en-US" sz="5000" b="0" spc="-175" dirty="0" smtClean="0"/>
              <a:t>, Cameron Long, Sam </a:t>
            </a:r>
            <a:r>
              <a:rPr lang="en-US" sz="5000" b="0" spc="-175" dirty="0" err="1" smtClean="0"/>
              <a:t>Farren</a:t>
            </a:r>
            <a:r>
              <a:rPr lang="en-US" sz="5000" b="0" spc="-175" dirty="0" smtClean="0"/>
              <a:t>, </a:t>
            </a:r>
            <a:r>
              <a:rPr lang="en-US" sz="5000" b="0" spc="-175" dirty="0" err="1" smtClean="0"/>
              <a:t>Kamari</a:t>
            </a:r>
            <a:r>
              <a:rPr lang="en-US" sz="5000" b="0" spc="-175" dirty="0" smtClean="0"/>
              <a:t> Wright</a:t>
            </a:r>
            <a:endParaRPr sz="5000" dirty="0"/>
          </a:p>
        </p:txBody>
      </p:sp>
      <p:sp>
        <p:nvSpPr>
          <p:cNvPr id="3" name="object 3"/>
          <p:cNvSpPr txBox="1"/>
          <p:nvPr/>
        </p:nvSpPr>
        <p:spPr>
          <a:xfrm>
            <a:off x="1572469" y="7219198"/>
            <a:ext cx="9063269" cy="7071168"/>
          </a:xfrm>
          <a:prstGeom prst="rect">
            <a:avLst/>
          </a:prstGeom>
        </p:spPr>
        <p:txBody>
          <a:bodyPr vert="horz" wrap="square" lIns="0" tIns="0" rIns="0" bIns="0" rtlCol="0">
            <a:spAutoFit/>
          </a:bodyPr>
          <a:lstStyle/>
          <a:p>
            <a:pPr marL="27715">
              <a:spcAft>
                <a:spcPts val="1310"/>
              </a:spcAft>
            </a:pPr>
            <a:r>
              <a:rPr lang="en-US" sz="4400" b="1" spc="-11" dirty="0" smtClean="0">
                <a:solidFill>
                  <a:srgbClr val="231F20"/>
                </a:solidFill>
                <a:latin typeface="Arial"/>
                <a:cs typeface="Arial"/>
              </a:rPr>
              <a:t>ABSTRACT</a:t>
            </a:r>
            <a:endParaRPr sz="4400" dirty="0" smtClean="0">
              <a:latin typeface="Arial"/>
              <a:cs typeface="Arial"/>
            </a:endParaRPr>
          </a:p>
          <a:p>
            <a:pPr marR="13857">
              <a:spcBef>
                <a:spcPts val="458"/>
              </a:spcBef>
            </a:pPr>
            <a:r>
              <a:rPr sz="3100" spc="11" dirty="0" smtClean="0">
                <a:solidFill>
                  <a:srgbClr val="231F20"/>
                </a:solidFill>
                <a:latin typeface="Arial"/>
                <a:cs typeface="Arial"/>
              </a:rPr>
              <a:t>Everyone needs a break sometimes from their daily responsibilities, but planning such trips requires a lot from people who just want to get away from work. Not everyone is an expert on the best destinations, so in planning a trip it is very easy to miss out on the most enjoyable places to visit. MIGR8 changes that by offering a platform for rediscovering the world. Users can ask questions about where to go based on their preferences and receive personalized suggestions on interesting attractions at those locations, all through natural language interactions. MIGR8 makes finding trip destinations easy and engaging.</a:t>
            </a:r>
            <a:endParaRPr sz="3100" dirty="0">
              <a:latin typeface="Arial"/>
              <a:cs typeface="Arial"/>
            </a:endParaRPr>
          </a:p>
        </p:txBody>
      </p:sp>
      <p:sp>
        <p:nvSpPr>
          <p:cNvPr id="12" name="object 12"/>
          <p:cNvSpPr txBox="1"/>
          <p:nvPr/>
        </p:nvSpPr>
        <p:spPr>
          <a:xfrm>
            <a:off x="1483373" y="26933237"/>
            <a:ext cx="9113732" cy="1381636"/>
          </a:xfrm>
          <a:prstGeom prst="rect">
            <a:avLst/>
          </a:prstGeom>
        </p:spPr>
        <p:txBody>
          <a:bodyPr vert="horz" wrap="square" lIns="0" tIns="0" rIns="0" bIns="0" rtlCol="0">
            <a:spAutoFit/>
          </a:bodyPr>
          <a:lstStyle/>
          <a:p>
            <a:pPr marL="27715" marR="13857">
              <a:lnSpc>
                <a:spcPct val="103099"/>
              </a:lnSpc>
            </a:pPr>
            <a:r>
              <a:rPr lang="en-US" sz="2200" i="1" spc="22" dirty="0" smtClean="0">
                <a:solidFill>
                  <a:srgbClr val="717272"/>
                </a:solidFill>
                <a:latin typeface="Arial"/>
                <a:cs typeface="Arial"/>
              </a:rPr>
              <a:t>The MIGR8 homepage lets users search for destination recommendations, attractions in U.S. cities, and flights to specific places. Loading the homepage auto-populates the search field with  a random sample question to give users an idea of MIGR8’s capabilities.</a:t>
            </a:r>
            <a:endParaRPr sz="2200" dirty="0">
              <a:latin typeface="Arial"/>
              <a:cs typeface="Arial"/>
            </a:endParaRPr>
          </a:p>
        </p:txBody>
      </p:sp>
      <p:sp>
        <p:nvSpPr>
          <p:cNvPr id="13" name="object 13"/>
          <p:cNvSpPr txBox="1"/>
          <p:nvPr/>
        </p:nvSpPr>
        <p:spPr>
          <a:xfrm>
            <a:off x="33147000" y="14680842"/>
            <a:ext cx="9113732" cy="1035807"/>
          </a:xfrm>
          <a:prstGeom prst="rect">
            <a:avLst/>
          </a:prstGeom>
        </p:spPr>
        <p:txBody>
          <a:bodyPr vert="horz" wrap="square" lIns="0" tIns="0" rIns="0" bIns="0" rtlCol="0">
            <a:spAutoFit/>
          </a:bodyPr>
          <a:lstStyle/>
          <a:p>
            <a:pPr marL="27715" marR="13857">
              <a:lnSpc>
                <a:spcPct val="103099"/>
              </a:lnSpc>
            </a:pPr>
            <a:r>
              <a:rPr lang="en-US" sz="2200" i="1" spc="22" dirty="0" smtClean="0">
                <a:solidFill>
                  <a:srgbClr val="717272"/>
                </a:solidFill>
                <a:latin typeface="Arial"/>
                <a:cs typeface="Arial"/>
              </a:rPr>
              <a:t>Asking for information on a specific city presents results on attractions at that location. Users who are logged in have the option of adding attractions to a list of points of interest tied to their account.</a:t>
            </a:r>
            <a:endParaRPr sz="2200" dirty="0">
              <a:latin typeface="Arial"/>
              <a:cs typeface="Arial"/>
            </a:endParaRPr>
          </a:p>
        </p:txBody>
      </p:sp>
      <p:sp>
        <p:nvSpPr>
          <p:cNvPr id="15" name="object 15"/>
          <p:cNvSpPr txBox="1"/>
          <p:nvPr/>
        </p:nvSpPr>
        <p:spPr>
          <a:xfrm>
            <a:off x="11964029" y="20797625"/>
            <a:ext cx="9143371" cy="430887"/>
          </a:xfrm>
          <a:prstGeom prst="rect">
            <a:avLst/>
          </a:prstGeom>
        </p:spPr>
        <p:txBody>
          <a:bodyPr vert="horz" wrap="square" lIns="0" tIns="0" rIns="0" bIns="0" rtlCol="0">
            <a:spAutoFit/>
          </a:bodyPr>
          <a:lstStyle/>
          <a:p>
            <a:pPr marL="27715"/>
            <a:r>
              <a:rPr lang="en-US" sz="2800" b="1" spc="33" dirty="0" smtClean="0">
                <a:solidFill>
                  <a:srgbClr val="CD1445"/>
                </a:solidFill>
                <a:latin typeface="Arial"/>
                <a:cs typeface="Arial"/>
              </a:rPr>
              <a:t>Destination Recommendations</a:t>
            </a:r>
            <a:endParaRPr sz="2800" dirty="0">
              <a:latin typeface="Arial"/>
              <a:cs typeface="Arial"/>
            </a:endParaRPr>
          </a:p>
        </p:txBody>
      </p:sp>
      <p:sp>
        <p:nvSpPr>
          <p:cNvPr id="16" name="object 16"/>
          <p:cNvSpPr txBox="1"/>
          <p:nvPr/>
        </p:nvSpPr>
        <p:spPr>
          <a:xfrm>
            <a:off x="22582325" y="7210060"/>
            <a:ext cx="9040675" cy="430887"/>
          </a:xfrm>
          <a:prstGeom prst="rect">
            <a:avLst/>
          </a:prstGeom>
        </p:spPr>
        <p:txBody>
          <a:bodyPr vert="horz" wrap="square" lIns="0" tIns="0" rIns="0" bIns="0" rtlCol="0">
            <a:spAutoFit/>
          </a:bodyPr>
          <a:lstStyle/>
          <a:p>
            <a:pPr marL="27715"/>
            <a:r>
              <a:rPr lang="en-US" sz="2800" b="1" spc="33" dirty="0" smtClean="0">
                <a:solidFill>
                  <a:srgbClr val="CD1445"/>
                </a:solidFill>
                <a:latin typeface="Arial"/>
                <a:cs typeface="Arial"/>
              </a:rPr>
              <a:t>Flight Schedules and Quotes</a:t>
            </a:r>
            <a:endParaRPr sz="2800" dirty="0">
              <a:latin typeface="Arial"/>
              <a:cs typeface="Arial"/>
            </a:endParaRPr>
          </a:p>
        </p:txBody>
      </p:sp>
      <p:sp>
        <p:nvSpPr>
          <p:cNvPr id="17" name="object 17"/>
          <p:cNvSpPr/>
          <p:nvPr/>
        </p:nvSpPr>
        <p:spPr>
          <a:xfrm flipH="1">
            <a:off x="11353800" y="7096402"/>
            <a:ext cx="76198" cy="21396960"/>
          </a:xfrm>
          <a:custGeom>
            <a:avLst/>
            <a:gdLst/>
            <a:ahLst/>
            <a:cxnLst/>
            <a:rect l="l" t="t" r="r" b="b"/>
            <a:pathLst>
              <a:path h="9561227">
                <a:moveTo>
                  <a:pt x="0" y="0"/>
                </a:moveTo>
                <a:lnTo>
                  <a:pt x="0" y="9561227"/>
                </a:lnTo>
              </a:path>
            </a:pathLst>
          </a:custGeom>
          <a:ln w="19050" cmpd="sng">
            <a:solidFill>
              <a:srgbClr val="7F7F7F"/>
            </a:solidFill>
            <a:prstDash val="solid"/>
          </a:ln>
        </p:spPr>
        <p:txBody>
          <a:bodyPr wrap="square" lIns="0" tIns="0" rIns="0" bIns="0" rtlCol="0">
            <a:spAutoFit/>
          </a:bodyPr>
          <a:lstStyle/>
          <a:p>
            <a:endParaRPr/>
          </a:p>
        </p:txBody>
      </p:sp>
      <p:sp>
        <p:nvSpPr>
          <p:cNvPr id="18" name="object 18"/>
          <p:cNvSpPr/>
          <p:nvPr/>
        </p:nvSpPr>
        <p:spPr>
          <a:xfrm>
            <a:off x="21958300" y="7096402"/>
            <a:ext cx="0" cy="21396960"/>
          </a:xfrm>
          <a:custGeom>
            <a:avLst/>
            <a:gdLst/>
            <a:ahLst/>
            <a:cxnLst/>
            <a:rect l="l" t="t" r="r" b="b"/>
            <a:pathLst>
              <a:path h="9561227">
                <a:moveTo>
                  <a:pt x="0" y="0"/>
                </a:moveTo>
                <a:lnTo>
                  <a:pt x="0" y="9561227"/>
                </a:lnTo>
              </a:path>
            </a:pathLst>
          </a:custGeom>
          <a:ln w="19050" cmpd="sng">
            <a:solidFill>
              <a:schemeClr val="tx1">
                <a:lumMod val="50000"/>
                <a:lumOff val="50000"/>
              </a:schemeClr>
            </a:solidFill>
            <a:prstDash val="solid"/>
          </a:ln>
        </p:spPr>
        <p:txBody>
          <a:bodyPr wrap="square" lIns="0" tIns="0" rIns="0" bIns="0" rtlCol="0">
            <a:spAutoFit/>
          </a:bodyPr>
          <a:lstStyle/>
          <a:p>
            <a:endParaRPr/>
          </a:p>
        </p:txBody>
      </p:sp>
      <p:sp>
        <p:nvSpPr>
          <p:cNvPr id="19" name="object 19"/>
          <p:cNvSpPr/>
          <p:nvPr/>
        </p:nvSpPr>
        <p:spPr>
          <a:xfrm>
            <a:off x="32473901" y="7096402"/>
            <a:ext cx="0" cy="21396960"/>
          </a:xfrm>
          <a:custGeom>
            <a:avLst/>
            <a:gdLst/>
            <a:ahLst/>
            <a:cxnLst/>
            <a:rect l="l" t="t" r="r" b="b"/>
            <a:pathLst>
              <a:path h="9561227">
                <a:moveTo>
                  <a:pt x="0" y="0"/>
                </a:moveTo>
                <a:lnTo>
                  <a:pt x="0" y="9561227"/>
                </a:lnTo>
              </a:path>
            </a:pathLst>
          </a:custGeom>
          <a:ln w="19050" cmpd="sng">
            <a:solidFill>
              <a:schemeClr val="tx1">
                <a:lumMod val="50000"/>
                <a:lumOff val="50000"/>
              </a:schemeClr>
            </a:solidFill>
            <a:prstDash val="solid"/>
          </a:ln>
        </p:spPr>
        <p:txBody>
          <a:bodyPr wrap="square" lIns="0" tIns="0" rIns="0" bIns="0" rtlCol="0">
            <a:spAutoFit/>
          </a:bodyPr>
          <a:lstStyle/>
          <a:p>
            <a:endParaRPr/>
          </a:p>
        </p:txBody>
      </p:sp>
      <p:sp>
        <p:nvSpPr>
          <p:cNvPr id="23" name="object 23"/>
          <p:cNvSpPr txBox="1"/>
          <p:nvPr/>
        </p:nvSpPr>
        <p:spPr>
          <a:xfrm>
            <a:off x="12080478" y="7148947"/>
            <a:ext cx="9199684" cy="13341449"/>
          </a:xfrm>
          <a:prstGeom prst="rect">
            <a:avLst/>
          </a:prstGeom>
        </p:spPr>
        <p:txBody>
          <a:bodyPr vert="horz" wrap="square" lIns="0" tIns="0" rIns="0" bIns="0" rtlCol="0">
            <a:spAutoFit/>
          </a:bodyPr>
          <a:lstStyle/>
          <a:p>
            <a:pPr>
              <a:lnSpc>
                <a:spcPct val="110000"/>
              </a:lnSpc>
              <a:spcAft>
                <a:spcPts val="1310"/>
              </a:spcAft>
            </a:pPr>
            <a:r>
              <a:rPr lang="en-US" sz="4400" b="1" spc="-11" dirty="0" smtClean="0">
                <a:solidFill>
                  <a:srgbClr val="231F20"/>
                </a:solidFill>
                <a:latin typeface="Arial"/>
                <a:cs typeface="Arial"/>
              </a:rPr>
              <a:t>METHODS</a:t>
            </a:r>
            <a:endParaRPr sz="2800" dirty="0" smtClean="0"/>
          </a:p>
          <a:p>
            <a:pPr>
              <a:spcBef>
                <a:spcPts val="458"/>
              </a:spcBef>
            </a:pPr>
            <a:r>
              <a:rPr lang="en-US" sz="3500" b="1" spc="11" dirty="0" smtClean="0">
                <a:solidFill>
                  <a:srgbClr val="4C4D4F"/>
                </a:solidFill>
                <a:latin typeface="Arial"/>
                <a:cs typeface="Arial"/>
              </a:rPr>
              <a:t>Front-End Web Application</a:t>
            </a:r>
            <a:endParaRPr sz="3500" dirty="0" smtClean="0">
              <a:latin typeface="Arial"/>
              <a:cs typeface="Arial"/>
            </a:endParaRPr>
          </a:p>
          <a:p>
            <a:pPr marR="133032"/>
            <a:endParaRPr lang="en-US" sz="400" spc="-33" dirty="0" smtClean="0">
              <a:solidFill>
                <a:srgbClr val="231F20"/>
              </a:solidFill>
              <a:latin typeface="Arial"/>
              <a:cs typeface="Arial"/>
            </a:endParaRPr>
          </a:p>
          <a:p>
            <a:pPr marR="133032"/>
            <a:r>
              <a:rPr lang="en-US" sz="3100" spc="-33" dirty="0" smtClean="0">
                <a:solidFill>
                  <a:srgbClr val="231F20"/>
                </a:solidFill>
                <a:latin typeface="Arial"/>
                <a:cs typeface="Arial"/>
              </a:rPr>
              <a:t>The web application was built on the </a:t>
            </a:r>
            <a:r>
              <a:rPr lang="en-US" sz="3100" spc="-33" dirty="0" err="1" smtClean="0">
                <a:solidFill>
                  <a:srgbClr val="231F20"/>
                </a:solidFill>
                <a:latin typeface="Arial"/>
                <a:cs typeface="Arial"/>
              </a:rPr>
              <a:t>Django</a:t>
            </a:r>
            <a:r>
              <a:rPr lang="en-US" sz="3100" spc="-33" dirty="0" smtClean="0">
                <a:solidFill>
                  <a:srgbClr val="231F20"/>
                </a:solidFill>
                <a:latin typeface="Arial"/>
                <a:cs typeface="Arial"/>
              </a:rPr>
              <a:t> Web Framework, which runs on Python. JavaScript, HTML, and CSS were also used for creating the front-end views.</a:t>
            </a:r>
          </a:p>
          <a:p>
            <a:pPr marR="133032">
              <a:lnSpc>
                <a:spcPct val="102600"/>
              </a:lnSpc>
            </a:pPr>
            <a:endParaRPr lang="en-US" sz="1300" spc="-33" dirty="0" smtClean="0">
              <a:solidFill>
                <a:srgbClr val="231F20"/>
              </a:solidFill>
              <a:latin typeface="Arial"/>
              <a:cs typeface="Arial"/>
            </a:endParaRPr>
          </a:p>
          <a:p>
            <a:r>
              <a:rPr lang="en-US" sz="3500" b="1" spc="11" dirty="0" smtClean="0">
                <a:solidFill>
                  <a:srgbClr val="4C4D4F"/>
                </a:solidFill>
                <a:latin typeface="Arial"/>
                <a:cs typeface="Arial"/>
              </a:rPr>
              <a:t>Back-End Watson Services</a:t>
            </a:r>
            <a:endParaRPr sz="3500" dirty="0" smtClean="0">
              <a:latin typeface="Arial"/>
              <a:cs typeface="Arial"/>
            </a:endParaRPr>
          </a:p>
          <a:p>
            <a:pPr marR="133032"/>
            <a:endParaRPr lang="en-US" sz="400" spc="-33" dirty="0" smtClean="0">
              <a:solidFill>
                <a:srgbClr val="231F20"/>
              </a:solidFill>
              <a:latin typeface="Arial"/>
              <a:cs typeface="Arial"/>
            </a:endParaRPr>
          </a:p>
          <a:p>
            <a:pPr marR="133032"/>
            <a:r>
              <a:rPr lang="en-US" sz="3100" spc="-33" dirty="0" smtClean="0">
                <a:solidFill>
                  <a:srgbClr val="231F20"/>
                </a:solidFill>
                <a:latin typeface="Arial"/>
                <a:cs typeface="Arial"/>
              </a:rPr>
              <a:t>The back-end uses several IBM Watson services to answer user queries.</a:t>
            </a:r>
          </a:p>
          <a:p>
            <a:pPr marR="133032"/>
            <a:r>
              <a:rPr sz="3100" dirty="0" smtClean="0">
                <a:latin typeface="Arial"/>
                <a:cs typeface="Arial"/>
              </a:rPr>
              <a:t>The Watson </a:t>
            </a:r>
            <a:r>
              <a:rPr lang="en-US" sz="3100" dirty="0" smtClean="0">
                <a:latin typeface="Arial"/>
                <a:cs typeface="Arial"/>
              </a:rPr>
              <a:t>N</a:t>
            </a:r>
            <a:r>
              <a:rPr sz="3100" dirty="0" smtClean="0">
                <a:latin typeface="Arial"/>
                <a:cs typeface="Arial"/>
              </a:rPr>
              <a:t>atural </a:t>
            </a:r>
            <a:r>
              <a:rPr lang="en-US" sz="3100" dirty="0" smtClean="0">
                <a:latin typeface="Arial"/>
                <a:cs typeface="Arial"/>
              </a:rPr>
              <a:t>L</a:t>
            </a:r>
            <a:r>
              <a:rPr sz="3100" dirty="0" smtClean="0">
                <a:latin typeface="Arial"/>
                <a:cs typeface="Arial"/>
              </a:rPr>
              <a:t>anguage </a:t>
            </a:r>
            <a:r>
              <a:rPr lang="en-US" sz="3100" dirty="0" smtClean="0">
                <a:latin typeface="Arial"/>
                <a:cs typeface="Arial"/>
              </a:rPr>
              <a:t>C</a:t>
            </a:r>
            <a:r>
              <a:rPr sz="3100" dirty="0" smtClean="0">
                <a:latin typeface="Arial"/>
                <a:cs typeface="Arial"/>
              </a:rPr>
              <a:t>lassifier was set up to separate queries into three</a:t>
            </a:r>
            <a:r>
              <a:rPr lang="en-US" sz="3100" dirty="0" smtClean="0">
                <a:latin typeface="Arial"/>
                <a:cs typeface="Arial"/>
              </a:rPr>
              <a:t> </a:t>
            </a:r>
            <a:r>
              <a:rPr sz="3100" dirty="0" smtClean="0">
                <a:latin typeface="Arial"/>
                <a:cs typeface="Arial"/>
              </a:rPr>
              <a:t>classes</a:t>
            </a:r>
            <a:r>
              <a:rPr lang="en-US" sz="3100" dirty="0" smtClean="0">
                <a:latin typeface="Arial"/>
                <a:cs typeface="Arial"/>
              </a:rPr>
              <a:t>: asking for </a:t>
            </a:r>
            <a:r>
              <a:rPr sz="3100" dirty="0" smtClean="0">
                <a:latin typeface="Arial"/>
                <a:cs typeface="Arial"/>
              </a:rPr>
              <a:t>information about where to find specific things or do specific activites</a:t>
            </a:r>
            <a:r>
              <a:rPr lang="en-US" sz="3100" dirty="0" smtClean="0">
                <a:latin typeface="Arial"/>
                <a:cs typeface="Arial"/>
              </a:rPr>
              <a:t>, asking for information about a specific city, and asking for information on flights between two cities.  </a:t>
            </a:r>
          </a:p>
          <a:p>
            <a:pPr marR="133032"/>
            <a:r>
              <a:rPr sz="3100" dirty="0" smtClean="0">
                <a:latin typeface="Arial"/>
                <a:cs typeface="Arial"/>
              </a:rPr>
              <a:t>The application used </a:t>
            </a:r>
            <a:r>
              <a:rPr lang="en-US" sz="3100" dirty="0" smtClean="0">
                <a:latin typeface="Arial"/>
                <a:cs typeface="Arial"/>
              </a:rPr>
              <a:t>two</a:t>
            </a:r>
            <a:r>
              <a:rPr sz="3100" dirty="0" smtClean="0">
                <a:latin typeface="Arial"/>
                <a:cs typeface="Arial"/>
              </a:rPr>
              <a:t> clusters of </a:t>
            </a:r>
            <a:r>
              <a:rPr lang="en-US" sz="3100" dirty="0" smtClean="0">
                <a:latin typeface="Arial"/>
                <a:cs typeface="Arial"/>
              </a:rPr>
              <a:t>Watson </a:t>
            </a:r>
            <a:r>
              <a:rPr sz="3100" dirty="0" smtClean="0">
                <a:latin typeface="Arial"/>
                <a:cs typeface="Arial"/>
              </a:rPr>
              <a:t>Retrieve and </a:t>
            </a:r>
            <a:r>
              <a:rPr lang="en-US" sz="3100" dirty="0" smtClean="0">
                <a:latin typeface="Arial"/>
                <a:cs typeface="Arial"/>
              </a:rPr>
              <a:t>R</a:t>
            </a:r>
            <a:r>
              <a:rPr sz="3100" dirty="0" smtClean="0">
                <a:latin typeface="Arial"/>
                <a:cs typeface="Arial"/>
              </a:rPr>
              <a:t>ank</a:t>
            </a:r>
            <a:r>
              <a:rPr lang="en-US" sz="3100" dirty="0" smtClean="0">
                <a:latin typeface="Arial"/>
                <a:cs typeface="Arial"/>
              </a:rPr>
              <a:t>: one for holding files on the attractions in a city and one for keeping chunks of general data on cities.</a:t>
            </a:r>
          </a:p>
          <a:p>
            <a:pPr marR="133032"/>
            <a:r>
              <a:rPr lang="en-US" sz="3100" dirty="0" smtClean="0">
                <a:latin typeface="Arial"/>
                <a:cs typeface="Arial"/>
              </a:rPr>
              <a:t>Watson Natural Language Understanding was used for two purposes: highlighting search terms in user queries and identifying cities in user queries regarding flight schedules.</a:t>
            </a:r>
          </a:p>
          <a:p>
            <a:pPr marR="133032"/>
            <a:r>
              <a:rPr lang="en-US" sz="3100" dirty="0" smtClean="0">
                <a:latin typeface="Arial"/>
                <a:cs typeface="Arial"/>
              </a:rPr>
              <a:t>The </a:t>
            </a:r>
            <a:r>
              <a:rPr lang="en-US" sz="3100" dirty="0" err="1" smtClean="0">
                <a:latin typeface="Arial"/>
                <a:cs typeface="Arial"/>
              </a:rPr>
              <a:t>Skyscanner</a:t>
            </a:r>
            <a:r>
              <a:rPr lang="en-US" sz="3100" dirty="0" smtClean="0">
                <a:latin typeface="Arial"/>
                <a:cs typeface="Arial"/>
              </a:rPr>
              <a:t> API was used for two purposes: acquiring flight schedules and completing city names in user queries.</a:t>
            </a:r>
            <a:endParaRPr sz="3100" dirty="0" smtClean="0">
              <a:latin typeface="Arial"/>
              <a:cs typeface="Arial"/>
            </a:endParaRPr>
          </a:p>
        </p:txBody>
      </p:sp>
      <p:sp>
        <p:nvSpPr>
          <p:cNvPr id="21" name="object 21"/>
          <p:cNvSpPr txBox="1"/>
          <p:nvPr/>
        </p:nvSpPr>
        <p:spPr>
          <a:xfrm>
            <a:off x="22555200" y="15697200"/>
            <a:ext cx="9062438" cy="12801600"/>
          </a:xfrm>
          <a:prstGeom prst="rect">
            <a:avLst/>
          </a:prstGeom>
        </p:spPr>
        <p:txBody>
          <a:bodyPr vert="horz" wrap="square" lIns="0" tIns="0" rIns="0" bIns="0" rtlCol="0">
            <a:spAutoFit/>
          </a:bodyPr>
          <a:lstStyle/>
          <a:p>
            <a:r>
              <a:rPr lang="en-US" sz="4400" b="1" spc="-11" dirty="0" smtClean="0">
                <a:solidFill>
                  <a:srgbClr val="231F20"/>
                </a:solidFill>
                <a:latin typeface="Arial"/>
                <a:cs typeface="Arial"/>
              </a:rPr>
              <a:t>RESULTS</a:t>
            </a:r>
            <a:endParaRPr sz="4400" dirty="0" smtClean="0"/>
          </a:p>
          <a:p>
            <a:pPr>
              <a:lnSpc>
                <a:spcPts val="1855"/>
              </a:lnSpc>
            </a:pPr>
            <a:endParaRPr sz="2000" dirty="0" smtClean="0"/>
          </a:p>
          <a:p>
            <a:pPr indent="-228647">
              <a:buClr>
                <a:srgbClr val="231F20"/>
              </a:buClr>
              <a:tabLst>
                <a:tab pos="250820" algn="l"/>
              </a:tabLst>
            </a:pPr>
            <a:r>
              <a:rPr lang="en-US" sz="3500" b="1" spc="11" dirty="0" smtClean="0">
                <a:solidFill>
                  <a:srgbClr val="4C4D4F"/>
                </a:solidFill>
                <a:latin typeface="Arial"/>
                <a:cs typeface="Arial"/>
              </a:rPr>
              <a:t>Features</a:t>
            </a:r>
            <a:endParaRPr lang="en-US" sz="3500" spc="-11" dirty="0" smtClean="0">
              <a:solidFill>
                <a:srgbClr val="231F20"/>
              </a:solidFill>
              <a:latin typeface="Arial"/>
              <a:cs typeface="Arial"/>
            </a:endParaRPr>
          </a:p>
          <a:p>
            <a:pPr marL="254974" indent="-228647">
              <a:buClr>
                <a:srgbClr val="231F20"/>
              </a:buClr>
              <a:buFont typeface="Arial"/>
              <a:buChar char="•"/>
              <a:tabLst>
                <a:tab pos="250820" algn="l"/>
              </a:tabLst>
            </a:pPr>
            <a:endParaRPr lang="en-US" sz="400" spc="-11" dirty="0" smtClean="0">
              <a:solidFill>
                <a:srgbClr val="231F20"/>
              </a:solidFill>
              <a:latin typeface="Arial"/>
              <a:cs typeface="Arial"/>
            </a:endParaRPr>
          </a:p>
          <a:p>
            <a:pPr marL="254974" indent="-228647">
              <a:buClr>
                <a:srgbClr val="231F20"/>
              </a:buClr>
              <a:buFont typeface="Arial"/>
              <a:buChar char="•"/>
              <a:tabLst>
                <a:tab pos="250820" algn="l"/>
              </a:tabLst>
            </a:pPr>
            <a:r>
              <a:rPr lang="en-US" sz="3100" spc="-11" dirty="0" smtClean="0">
                <a:solidFill>
                  <a:srgbClr val="231F20"/>
                </a:solidFill>
                <a:latin typeface="Arial"/>
                <a:cs typeface="Arial"/>
              </a:rPr>
              <a:t>Users can query a collection of articles to get results on the ideal location to do a certain activity (e.g., hiking) or find a specific thing (e.g., good music) </a:t>
            </a:r>
          </a:p>
          <a:p>
            <a:pPr marL="254974" indent="-228647">
              <a:buClr>
                <a:srgbClr val="231F20"/>
              </a:buClr>
              <a:buFont typeface="Arial"/>
              <a:buChar char="•"/>
              <a:tabLst>
                <a:tab pos="250820" algn="l"/>
              </a:tabLst>
            </a:pPr>
            <a:endParaRPr sz="400" dirty="0" smtClean="0"/>
          </a:p>
          <a:p>
            <a:pPr marL="250820" indent="-224489">
              <a:buClr>
                <a:srgbClr val="231F20"/>
              </a:buClr>
              <a:buFont typeface="Arial"/>
              <a:buChar char="•"/>
              <a:tabLst>
                <a:tab pos="250820" algn="l"/>
              </a:tabLst>
            </a:pPr>
            <a:r>
              <a:rPr lang="en-US" sz="3100" dirty="0" smtClean="0">
                <a:solidFill>
                  <a:srgbClr val="231F20"/>
                </a:solidFill>
                <a:latin typeface="Arial"/>
                <a:cs typeface="Arial"/>
              </a:rPr>
              <a:t>Users can query a second collection to get information on what activities are available in a certain city, separated into separate “see,” “do,” and “eat” sections</a:t>
            </a:r>
          </a:p>
          <a:p>
            <a:pPr marL="250820" indent="-224489">
              <a:buClr>
                <a:srgbClr val="231F20"/>
              </a:buClr>
              <a:buFont typeface="Arial"/>
              <a:buChar char="•"/>
              <a:tabLst>
                <a:tab pos="250820" algn="l"/>
              </a:tabLst>
            </a:pPr>
            <a:endParaRPr sz="400" dirty="0" smtClean="0"/>
          </a:p>
          <a:p>
            <a:pPr marL="250820" indent="-224489">
              <a:buClr>
                <a:srgbClr val="231F20"/>
              </a:buClr>
              <a:buFont typeface="Arial"/>
              <a:buChar char="•"/>
              <a:tabLst>
                <a:tab pos="250820" algn="l"/>
              </a:tabLst>
            </a:pPr>
            <a:r>
              <a:rPr lang="en-US" sz="3100" spc="-11" dirty="0" smtClean="0">
                <a:solidFill>
                  <a:srgbClr val="231F20"/>
                </a:solidFill>
                <a:latin typeface="Arial"/>
                <a:cs typeface="Arial"/>
              </a:rPr>
              <a:t>Allows users to search for available flights between specified cities on specific dates given by the user</a:t>
            </a:r>
          </a:p>
          <a:p>
            <a:pPr marL="250820" indent="-224489">
              <a:buClr>
                <a:srgbClr val="231F20"/>
              </a:buClr>
              <a:buFont typeface="Arial"/>
              <a:buChar char="•"/>
              <a:tabLst>
                <a:tab pos="250820" algn="l"/>
              </a:tabLst>
            </a:pPr>
            <a:endParaRPr sz="400" dirty="0" smtClean="0"/>
          </a:p>
          <a:p>
            <a:pPr marL="254974" marR="1204210" indent="-228647">
              <a:lnSpc>
                <a:spcPct val="102600"/>
              </a:lnSpc>
              <a:buClr>
                <a:srgbClr val="231F20"/>
              </a:buClr>
              <a:buFont typeface="Arial"/>
              <a:buChar char="•"/>
              <a:tabLst>
                <a:tab pos="250820" algn="l"/>
              </a:tabLst>
            </a:pPr>
            <a:endParaRPr sz="400" dirty="0" smtClean="0"/>
          </a:p>
          <a:p>
            <a:pPr marL="250820" indent="-224489">
              <a:buClr>
                <a:srgbClr val="231F20"/>
              </a:buClr>
              <a:buFont typeface="Arial"/>
              <a:buChar char="•"/>
              <a:tabLst>
                <a:tab pos="250820" algn="l"/>
              </a:tabLst>
            </a:pPr>
            <a:r>
              <a:rPr lang="en-US" sz="3100" spc="-76" dirty="0" smtClean="0">
                <a:solidFill>
                  <a:srgbClr val="231F20"/>
                </a:solidFill>
                <a:latin typeface="Arial"/>
                <a:cs typeface="Arial"/>
              </a:rPr>
              <a:t>Maintains a search history for signed-in users, allowing them to recall recent queries they have performed</a:t>
            </a:r>
          </a:p>
          <a:p>
            <a:pPr marL="250820" indent="-224489">
              <a:buClr>
                <a:srgbClr val="231F20"/>
              </a:buClr>
              <a:tabLst>
                <a:tab pos="250820" algn="l"/>
              </a:tabLst>
            </a:pPr>
            <a:endParaRPr lang="en-US" sz="400" spc="-76" dirty="0" smtClean="0">
              <a:solidFill>
                <a:srgbClr val="231F20"/>
              </a:solidFill>
              <a:latin typeface="Arial"/>
              <a:cs typeface="Arial"/>
            </a:endParaRPr>
          </a:p>
          <a:p>
            <a:pPr marL="250820" indent="-224489">
              <a:buClr>
                <a:srgbClr val="231F20"/>
              </a:buClr>
              <a:buFont typeface="Arial"/>
              <a:buChar char="•"/>
              <a:tabLst>
                <a:tab pos="250820" algn="l"/>
              </a:tabLst>
            </a:pPr>
            <a:r>
              <a:rPr lang="en-US" sz="3100" spc="-76" dirty="0" smtClean="0">
                <a:solidFill>
                  <a:srgbClr val="231F20"/>
                </a:solidFill>
                <a:latin typeface="Arial"/>
                <a:cs typeface="Arial"/>
              </a:rPr>
              <a:t>Maintains a list of points of interest that users can add or delete as they wish</a:t>
            </a:r>
          </a:p>
          <a:p>
            <a:pPr marL="250820" indent="-224489">
              <a:buClr>
                <a:srgbClr val="231F20"/>
              </a:buClr>
              <a:tabLst>
                <a:tab pos="250820" algn="l"/>
              </a:tabLst>
            </a:pPr>
            <a:endParaRPr lang="en-US" sz="1300" spc="-76" dirty="0" smtClean="0">
              <a:solidFill>
                <a:srgbClr val="231F20"/>
              </a:solidFill>
              <a:latin typeface="Arial"/>
              <a:cs typeface="Arial"/>
            </a:endParaRPr>
          </a:p>
          <a:p>
            <a:r>
              <a:rPr lang="en-US" sz="3500" b="1" spc="11" dirty="0" smtClean="0">
                <a:solidFill>
                  <a:srgbClr val="4C4D4F"/>
                </a:solidFill>
                <a:latin typeface="Arial"/>
                <a:cs typeface="Arial"/>
              </a:rPr>
              <a:t>See – Do – Eat</a:t>
            </a:r>
            <a:endParaRPr sz="3500" dirty="0" smtClean="0">
              <a:latin typeface="Arial"/>
              <a:cs typeface="Arial"/>
            </a:endParaRPr>
          </a:p>
          <a:p>
            <a:pPr marR="133032"/>
            <a:endParaRPr lang="en-US" sz="400" spc="-33" dirty="0" smtClean="0">
              <a:solidFill>
                <a:srgbClr val="231F20"/>
              </a:solidFill>
              <a:latin typeface="Arial"/>
              <a:cs typeface="Arial"/>
            </a:endParaRPr>
          </a:p>
          <a:p>
            <a:pPr marR="133032"/>
            <a:r>
              <a:rPr lang="en-US" sz="3100" spc="-33" dirty="0" smtClean="0">
                <a:solidFill>
                  <a:srgbClr val="231F20"/>
                </a:solidFill>
                <a:latin typeface="Arial"/>
                <a:cs typeface="Arial"/>
              </a:rPr>
              <a:t>MIGR8 presents information in an innovative three-part categorization:</a:t>
            </a:r>
          </a:p>
          <a:p>
            <a:pPr marL="27715" marR="133032"/>
            <a:endParaRPr lang="en-US" sz="400" spc="-33" dirty="0" smtClean="0">
              <a:solidFill>
                <a:srgbClr val="231F20"/>
              </a:solidFill>
              <a:latin typeface="Arial"/>
              <a:cs typeface="Arial"/>
            </a:endParaRPr>
          </a:p>
          <a:p>
            <a:pPr marL="254974" marR="1204210" indent="-228647">
              <a:lnSpc>
                <a:spcPct val="102600"/>
              </a:lnSpc>
              <a:buClr>
                <a:srgbClr val="231F20"/>
              </a:buClr>
              <a:buFont typeface="Arial"/>
              <a:buChar char="•"/>
              <a:tabLst>
                <a:tab pos="250820" algn="l"/>
              </a:tabLst>
            </a:pPr>
            <a:r>
              <a:rPr lang="en-US" sz="3100" spc="-11" dirty="0" smtClean="0">
                <a:solidFill>
                  <a:srgbClr val="231F20"/>
                </a:solidFill>
                <a:latin typeface="Arial"/>
                <a:cs typeface="Arial"/>
              </a:rPr>
              <a:t>See: attractions, museums, parks, etc.</a:t>
            </a:r>
          </a:p>
          <a:p>
            <a:pPr marL="254974" marR="1204210" indent="-228647">
              <a:lnSpc>
                <a:spcPct val="102600"/>
              </a:lnSpc>
              <a:buClr>
                <a:srgbClr val="231F20"/>
              </a:buClr>
              <a:buFont typeface="Arial"/>
              <a:buChar char="•"/>
              <a:tabLst>
                <a:tab pos="250820" algn="l"/>
              </a:tabLst>
            </a:pPr>
            <a:endParaRPr lang="en-US" sz="400" spc="-11" dirty="0" smtClean="0">
              <a:solidFill>
                <a:srgbClr val="231F20"/>
              </a:solidFill>
              <a:latin typeface="Arial"/>
              <a:cs typeface="Arial"/>
            </a:endParaRPr>
          </a:p>
          <a:p>
            <a:pPr marL="254974" marR="1204210" indent="-228647">
              <a:lnSpc>
                <a:spcPct val="102600"/>
              </a:lnSpc>
              <a:buClr>
                <a:srgbClr val="231F20"/>
              </a:buClr>
              <a:buFont typeface="Arial"/>
              <a:buChar char="•"/>
              <a:tabLst>
                <a:tab pos="250820" algn="l"/>
              </a:tabLst>
            </a:pPr>
            <a:r>
              <a:rPr lang="en-US" sz="3100" spc="-11" dirty="0" smtClean="0">
                <a:solidFill>
                  <a:srgbClr val="231F20"/>
                </a:solidFill>
                <a:latin typeface="Arial"/>
                <a:cs typeface="Arial"/>
              </a:rPr>
              <a:t>Do: activities, cinemas, concert halls, etc.</a:t>
            </a:r>
          </a:p>
          <a:p>
            <a:pPr marL="254974" marR="1204210" indent="-228647">
              <a:lnSpc>
                <a:spcPct val="102600"/>
              </a:lnSpc>
              <a:buClr>
                <a:srgbClr val="231F20"/>
              </a:buClr>
              <a:buFont typeface="Arial"/>
              <a:buChar char="•"/>
              <a:tabLst>
                <a:tab pos="250820" algn="l"/>
              </a:tabLst>
            </a:pPr>
            <a:endParaRPr sz="400" dirty="0" smtClean="0"/>
          </a:p>
          <a:p>
            <a:pPr marL="250820" indent="-224489">
              <a:buClr>
                <a:srgbClr val="231F20"/>
              </a:buClr>
              <a:buFont typeface="Arial"/>
              <a:buChar char="•"/>
              <a:tabLst>
                <a:tab pos="250820" algn="l"/>
              </a:tabLst>
            </a:pPr>
            <a:r>
              <a:rPr lang="en-US" sz="3100" spc="-76" dirty="0" smtClean="0">
                <a:solidFill>
                  <a:srgbClr val="231F20"/>
                </a:solidFill>
                <a:latin typeface="Arial"/>
                <a:cs typeface="Arial"/>
              </a:rPr>
              <a:t>Eat: restaurants, </a:t>
            </a:r>
            <a:r>
              <a:rPr lang="en-US" sz="3100" spc="-76" dirty="0" err="1" smtClean="0">
                <a:solidFill>
                  <a:srgbClr val="231F20"/>
                </a:solidFill>
                <a:latin typeface="Arial"/>
                <a:cs typeface="Arial"/>
              </a:rPr>
              <a:t>cafès</a:t>
            </a:r>
            <a:r>
              <a:rPr lang="en-US" sz="3100" spc="-76" dirty="0" smtClean="0">
                <a:solidFill>
                  <a:srgbClr val="231F20"/>
                </a:solidFill>
                <a:latin typeface="Arial"/>
                <a:cs typeface="Arial"/>
              </a:rPr>
              <a:t>, bakeries, etc.</a:t>
            </a:r>
            <a:endParaRPr lang="en-US" sz="3100" spc="-33" dirty="0" smtClean="0">
              <a:solidFill>
                <a:srgbClr val="231F20"/>
              </a:solidFill>
              <a:latin typeface="Arial"/>
              <a:cs typeface="Arial"/>
            </a:endParaRPr>
          </a:p>
          <a:p>
            <a:pPr marL="250820" indent="-224489">
              <a:buClr>
                <a:srgbClr val="231F20"/>
              </a:buClr>
              <a:tabLst>
                <a:tab pos="250820" algn="l"/>
              </a:tabLst>
            </a:pPr>
            <a:endParaRPr lang="en-US" sz="3100" spc="-76" dirty="0" smtClean="0">
              <a:solidFill>
                <a:srgbClr val="231F20"/>
              </a:solidFill>
              <a:latin typeface="Arial"/>
              <a:cs typeface="Arial"/>
            </a:endParaRPr>
          </a:p>
        </p:txBody>
      </p:sp>
      <p:sp>
        <p:nvSpPr>
          <p:cNvPr id="26" name="object 26"/>
          <p:cNvSpPr txBox="1"/>
          <p:nvPr/>
        </p:nvSpPr>
        <p:spPr>
          <a:xfrm>
            <a:off x="33147000" y="15849600"/>
            <a:ext cx="8995894" cy="7849817"/>
          </a:xfrm>
          <a:prstGeom prst="rect">
            <a:avLst/>
          </a:prstGeom>
        </p:spPr>
        <p:txBody>
          <a:bodyPr vert="horz" wrap="square" lIns="0" tIns="0" rIns="0" bIns="0" rtlCol="0">
            <a:spAutoFit/>
          </a:bodyPr>
          <a:lstStyle/>
          <a:p>
            <a:pPr>
              <a:lnSpc>
                <a:spcPct val="110000"/>
              </a:lnSpc>
              <a:spcAft>
                <a:spcPts val="1310"/>
              </a:spcAft>
            </a:pPr>
            <a:r>
              <a:rPr sz="4400" b="1" spc="-11" dirty="0">
                <a:solidFill>
                  <a:srgbClr val="231F20"/>
                </a:solidFill>
                <a:latin typeface="Arial"/>
                <a:cs typeface="Arial"/>
              </a:rPr>
              <a:t>CONCLUSIONS</a:t>
            </a:r>
            <a:endParaRPr sz="4400" b="1" spc="-11" dirty="0" smtClean="0">
              <a:solidFill>
                <a:srgbClr val="231F20"/>
              </a:solidFill>
              <a:latin typeface="Arial"/>
              <a:cs typeface="Arial"/>
            </a:endParaRPr>
          </a:p>
          <a:p>
            <a:pPr marR="246662">
              <a:lnSpc>
                <a:spcPct val="102899"/>
              </a:lnSpc>
              <a:spcBef>
                <a:spcPts val="437"/>
              </a:spcBef>
            </a:pPr>
            <a:r>
              <a:rPr lang="en-US" sz="3100" spc="-33" dirty="0" smtClean="0">
                <a:solidFill>
                  <a:srgbClr val="231F20"/>
                </a:solidFill>
                <a:latin typeface="Arial"/>
                <a:cs typeface="Arial"/>
              </a:rPr>
              <a:t>As an application, MIGR8 provides one place where people can find recommended destinations based on their interests, discover intriguing attractions in specific cities, and view flight schedules and costs. As a service, MIGR8 has the potential to resolve many of the issues experienced by travelers in the modern era. MIGR8 users can explore the world around them based on their own passions and unearth places and attractions that were previously unknown to them. For this reason, rather than being a search engine devoted to vacationing, MIGR8 is a true exploration engine with which users can uncover new and interesting places in the world around them. </a:t>
            </a:r>
            <a:endParaRPr lang="en-US" sz="3100" dirty="0">
              <a:latin typeface="Arial"/>
              <a:cs typeface="Arial"/>
            </a:endParaRPr>
          </a:p>
        </p:txBody>
      </p:sp>
      <p:sp>
        <p:nvSpPr>
          <p:cNvPr id="29" name="object 29"/>
          <p:cNvSpPr txBox="1"/>
          <p:nvPr/>
        </p:nvSpPr>
        <p:spPr>
          <a:xfrm>
            <a:off x="33147000" y="24155400"/>
            <a:ext cx="8840625" cy="4315027"/>
          </a:xfrm>
          <a:prstGeom prst="rect">
            <a:avLst/>
          </a:prstGeom>
        </p:spPr>
        <p:txBody>
          <a:bodyPr vert="horz" wrap="square" lIns="0" tIns="0" rIns="0" bIns="0" rtlCol="0">
            <a:spAutoFit/>
          </a:bodyPr>
          <a:lstStyle/>
          <a:p>
            <a:pPr>
              <a:lnSpc>
                <a:spcPct val="110000"/>
              </a:lnSpc>
              <a:spcAft>
                <a:spcPts val="1310"/>
              </a:spcAft>
            </a:pPr>
            <a:r>
              <a:rPr sz="4400" b="1" spc="-11" dirty="0">
                <a:solidFill>
                  <a:srgbClr val="231F20"/>
                </a:solidFill>
                <a:latin typeface="Arial"/>
                <a:cs typeface="Arial"/>
              </a:rPr>
              <a:t>ACKNOWLEDGEMENTS</a:t>
            </a:r>
            <a:endParaRPr sz="4400" b="1" spc="-11" dirty="0" smtClean="0">
              <a:solidFill>
                <a:srgbClr val="231F20"/>
              </a:solidFill>
              <a:latin typeface="Arial"/>
              <a:cs typeface="Arial"/>
            </a:endParaRPr>
          </a:p>
          <a:p>
            <a:pPr marR="13857">
              <a:spcBef>
                <a:spcPts val="458"/>
              </a:spcBef>
            </a:pPr>
            <a:r>
              <a:rPr lang="en-US" sz="3100" i="1" dirty="0" smtClean="0">
                <a:solidFill>
                  <a:srgbClr val="231F20"/>
                </a:solidFill>
                <a:latin typeface="Arial"/>
                <a:cs typeface="Arial"/>
              </a:rPr>
              <a:t>Dr. Stephen </a:t>
            </a:r>
            <a:r>
              <a:rPr lang="en-US" sz="3100" i="1" dirty="0" err="1" smtClean="0">
                <a:solidFill>
                  <a:srgbClr val="231F20"/>
                </a:solidFill>
                <a:latin typeface="Arial"/>
                <a:cs typeface="Arial"/>
              </a:rPr>
              <a:t>Boxwell</a:t>
            </a:r>
            <a:r>
              <a:rPr lang="en-US" sz="3100" i="1" dirty="0" smtClean="0">
                <a:solidFill>
                  <a:srgbClr val="231F20"/>
                </a:solidFill>
                <a:latin typeface="Arial"/>
                <a:cs typeface="Arial"/>
              </a:rPr>
              <a:t> provided invaluable guidance during the entire process of creating MIGR8. IBM graciously provided its Watson services to be used for the project. </a:t>
            </a:r>
            <a:r>
              <a:rPr lang="en-US" sz="3100" i="1" dirty="0" err="1" smtClean="0">
                <a:solidFill>
                  <a:srgbClr val="231F20"/>
                </a:solidFill>
                <a:latin typeface="Arial"/>
                <a:cs typeface="Arial"/>
              </a:rPr>
              <a:t>Wikivoyage.org</a:t>
            </a:r>
            <a:r>
              <a:rPr lang="en-US" sz="3100" i="1" dirty="0" smtClean="0">
                <a:solidFill>
                  <a:srgbClr val="231F20"/>
                </a:solidFill>
                <a:latin typeface="Arial"/>
                <a:cs typeface="Arial"/>
              </a:rPr>
              <a:t> graciously provided the data on city attractions and on general city characteristics. </a:t>
            </a:r>
            <a:r>
              <a:rPr lang="en-US" sz="3100" i="1" dirty="0" err="1" smtClean="0">
                <a:solidFill>
                  <a:srgbClr val="231F20"/>
                </a:solidFill>
                <a:latin typeface="Arial"/>
                <a:cs typeface="Arial"/>
              </a:rPr>
              <a:t>Skyscanner</a:t>
            </a:r>
            <a:r>
              <a:rPr lang="en-US" sz="3100" i="1" dirty="0" smtClean="0">
                <a:solidFill>
                  <a:srgbClr val="231F20"/>
                </a:solidFill>
                <a:latin typeface="Arial"/>
                <a:cs typeface="Arial"/>
              </a:rPr>
              <a:t> was used to provide flight schedules and quotes.</a:t>
            </a:r>
            <a:endParaRPr sz="3100" dirty="0">
              <a:latin typeface="Arial"/>
              <a:cs typeface="Arial"/>
            </a:endParaRPr>
          </a:p>
        </p:txBody>
      </p:sp>
      <p:sp>
        <p:nvSpPr>
          <p:cNvPr id="30" name="object 30"/>
          <p:cNvSpPr txBox="1"/>
          <p:nvPr/>
        </p:nvSpPr>
        <p:spPr>
          <a:xfrm>
            <a:off x="1572473" y="1775517"/>
            <a:ext cx="23201241" cy="769441"/>
          </a:xfrm>
          <a:prstGeom prst="rect">
            <a:avLst/>
          </a:prstGeom>
        </p:spPr>
        <p:txBody>
          <a:bodyPr vert="horz" wrap="square" lIns="0" tIns="0" rIns="0" bIns="0" rtlCol="0">
            <a:spAutoFit/>
          </a:bodyPr>
          <a:lstStyle/>
          <a:p>
            <a:pPr marL="27715">
              <a:lnSpc>
                <a:spcPts val="5967"/>
              </a:lnSpc>
            </a:pPr>
            <a:r>
              <a:rPr lang="en-US" sz="5000" spc="-76" dirty="0" smtClean="0">
                <a:solidFill>
                  <a:srgbClr val="CD1445"/>
                </a:solidFill>
                <a:latin typeface="Arial"/>
                <a:cs typeface="Arial"/>
              </a:rPr>
              <a:t>Department of Computer Science &amp; Engineering</a:t>
            </a:r>
            <a:endParaRPr sz="5000" dirty="0">
              <a:latin typeface="Arial"/>
              <a:cs typeface="Arial"/>
            </a:endParaRPr>
          </a:p>
        </p:txBody>
      </p:sp>
      <p:sp>
        <p:nvSpPr>
          <p:cNvPr id="32" name="object 32"/>
          <p:cNvSpPr/>
          <p:nvPr/>
        </p:nvSpPr>
        <p:spPr>
          <a:xfrm>
            <a:off x="812800" y="812286"/>
            <a:ext cx="42265601" cy="31263336"/>
          </a:xfrm>
          <a:custGeom>
            <a:avLst/>
            <a:gdLst/>
            <a:ahLst/>
            <a:cxnLst/>
            <a:rect l="l" t="t" r="r" b="b"/>
            <a:pathLst>
              <a:path w="19359504" h="14333479">
                <a:moveTo>
                  <a:pt x="0" y="14333479"/>
                </a:moveTo>
                <a:lnTo>
                  <a:pt x="19359504" y="14333479"/>
                </a:lnTo>
                <a:lnTo>
                  <a:pt x="19359504" y="0"/>
                </a:lnTo>
                <a:lnTo>
                  <a:pt x="0" y="0"/>
                </a:lnTo>
                <a:lnTo>
                  <a:pt x="0" y="14333479"/>
                </a:lnTo>
                <a:close/>
              </a:path>
            </a:pathLst>
          </a:custGeom>
          <a:ln w="76200">
            <a:solidFill>
              <a:schemeClr val="tx1"/>
            </a:solidFill>
            <a:miter lim="800000"/>
          </a:ln>
        </p:spPr>
        <p:txBody>
          <a:bodyPr wrap="square" lIns="0" tIns="0" rIns="0" bIns="0" rtlCol="0">
            <a:spAutoFit/>
          </a:bodyPr>
          <a:lstStyle/>
          <a:p>
            <a:endParaRPr/>
          </a:p>
        </p:txBody>
      </p:sp>
      <p:sp>
        <p:nvSpPr>
          <p:cNvPr id="38" name="object 15"/>
          <p:cNvSpPr txBox="1"/>
          <p:nvPr/>
        </p:nvSpPr>
        <p:spPr>
          <a:xfrm>
            <a:off x="1483376" y="21150645"/>
            <a:ext cx="9108424" cy="430887"/>
          </a:xfrm>
          <a:prstGeom prst="rect">
            <a:avLst/>
          </a:prstGeom>
        </p:spPr>
        <p:txBody>
          <a:bodyPr vert="horz" wrap="square" lIns="0" tIns="0" rIns="0" bIns="0" rtlCol="0">
            <a:spAutoFit/>
          </a:bodyPr>
          <a:lstStyle/>
          <a:p>
            <a:pPr marL="27715"/>
            <a:r>
              <a:rPr lang="en-US" sz="2800" b="1" spc="33" dirty="0" smtClean="0">
                <a:solidFill>
                  <a:srgbClr val="CD1445"/>
                </a:solidFill>
                <a:latin typeface="Arial"/>
                <a:cs typeface="Arial"/>
              </a:rPr>
              <a:t>MIGR8 Homepage</a:t>
            </a:r>
            <a:endParaRPr sz="2800" dirty="0">
              <a:latin typeface="Arial"/>
              <a:cs typeface="Arial"/>
            </a:endParaRPr>
          </a:p>
        </p:txBody>
      </p:sp>
      <p:sp>
        <p:nvSpPr>
          <p:cNvPr id="39" name="object 15"/>
          <p:cNvSpPr txBox="1"/>
          <p:nvPr/>
        </p:nvSpPr>
        <p:spPr>
          <a:xfrm>
            <a:off x="33147004" y="7199384"/>
            <a:ext cx="8991596" cy="430887"/>
          </a:xfrm>
          <a:prstGeom prst="rect">
            <a:avLst/>
          </a:prstGeom>
        </p:spPr>
        <p:txBody>
          <a:bodyPr vert="horz" wrap="square" lIns="0" tIns="0" rIns="0" bIns="0" rtlCol="0">
            <a:spAutoFit/>
          </a:bodyPr>
          <a:lstStyle/>
          <a:p>
            <a:pPr marL="27715"/>
            <a:r>
              <a:rPr lang="en-US" sz="2800" b="1" spc="33" dirty="0" smtClean="0">
                <a:solidFill>
                  <a:srgbClr val="CD1445"/>
                </a:solidFill>
                <a:latin typeface="Arial"/>
                <a:cs typeface="Arial"/>
              </a:rPr>
              <a:t>City Results</a:t>
            </a:r>
            <a:endParaRPr sz="2800" dirty="0">
              <a:latin typeface="Arial"/>
              <a:cs typeface="Arial"/>
            </a:endParaRPr>
          </a:p>
        </p:txBody>
      </p:sp>
      <p:sp>
        <p:nvSpPr>
          <p:cNvPr id="42" name="object 40"/>
          <p:cNvSpPr txBox="1"/>
          <p:nvPr/>
        </p:nvSpPr>
        <p:spPr>
          <a:xfrm>
            <a:off x="23941915" y="29925822"/>
            <a:ext cx="18020973" cy="940117"/>
          </a:xfrm>
          <a:prstGeom prst="rect">
            <a:avLst/>
          </a:prstGeom>
        </p:spPr>
        <p:txBody>
          <a:bodyPr vert="horz" wrap="square" lIns="0" tIns="0" rIns="0" bIns="0" rtlCol="0">
            <a:spAutoFit/>
          </a:bodyPr>
          <a:lstStyle/>
          <a:p>
            <a:pPr marL="27715" algn="r">
              <a:lnSpc>
                <a:spcPct val="120000"/>
              </a:lnSpc>
            </a:pPr>
            <a:r>
              <a:rPr lang="en-US" sz="5200" spc="11" dirty="0" smtClean="0">
                <a:solidFill>
                  <a:srgbClr val="9B002D"/>
                </a:solidFill>
                <a:latin typeface="Arial"/>
                <a:cs typeface="Arial"/>
              </a:rPr>
              <a:t>Spring 2017</a:t>
            </a:r>
            <a:endParaRPr sz="5200" dirty="0">
              <a:solidFill>
                <a:srgbClr val="9B002D"/>
              </a:solidFill>
              <a:latin typeface="Arial"/>
              <a:cs typeface="Arial"/>
            </a:endParaRPr>
          </a:p>
        </p:txBody>
      </p:sp>
      <p:pic>
        <p:nvPicPr>
          <p:cNvPr id="43" name="Picture 42" descr="TheOhioStateUniversity-2C-HorizK-PANTONE.eps"/>
          <p:cNvPicPr>
            <a:picLocks noChangeAspect="1"/>
          </p:cNvPicPr>
          <p:nvPr/>
        </p:nvPicPr>
        <p:blipFill>
          <a:blip r:embed="rId2">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tretch>
            <a:fillRect/>
          </a:stretch>
        </p:blipFill>
        <p:spPr>
          <a:xfrm>
            <a:off x="2059034" y="29895731"/>
            <a:ext cx="8241396" cy="1193869"/>
          </a:xfrm>
          <a:prstGeom prst="rect">
            <a:avLst/>
          </a:prstGeom>
        </p:spPr>
      </p:pic>
      <p:sp>
        <p:nvSpPr>
          <p:cNvPr id="44" name="object 17"/>
          <p:cNvSpPr/>
          <p:nvPr/>
        </p:nvSpPr>
        <p:spPr>
          <a:xfrm>
            <a:off x="1597052" y="6483928"/>
            <a:ext cx="40625007" cy="600164"/>
          </a:xfrm>
          <a:custGeom>
            <a:avLst/>
            <a:gdLst/>
            <a:ahLst/>
            <a:cxnLst/>
            <a:rect l="l" t="t" r="r" b="b"/>
            <a:pathLst>
              <a:path w="18149533">
                <a:moveTo>
                  <a:pt x="0" y="0"/>
                </a:moveTo>
                <a:lnTo>
                  <a:pt x="18149533" y="0"/>
                </a:lnTo>
              </a:path>
            </a:pathLst>
          </a:custGeom>
          <a:ln w="9602">
            <a:solidFill>
              <a:srgbClr val="717272"/>
            </a:solidFill>
          </a:ln>
        </p:spPr>
        <p:txBody>
          <a:bodyPr wrap="square" lIns="0" tIns="0" rIns="0" bIns="0" rtlCol="0">
            <a:spAutoFit/>
          </a:bodyPr>
          <a:lstStyle/>
          <a:p>
            <a:endParaRPr/>
          </a:p>
        </p:txBody>
      </p:sp>
      <p:pic>
        <p:nvPicPr>
          <p:cNvPr id="45" name="Picture 44" descr="Screen Shot 2017-04-18 at 6.28.31 PM.png"/>
          <p:cNvPicPr>
            <a:picLocks noChangeAspect="1"/>
          </p:cNvPicPr>
          <p:nvPr/>
        </p:nvPicPr>
        <p:blipFill>
          <a:blip r:embed="rId3"/>
          <a:stretch>
            <a:fillRect/>
          </a:stretch>
        </p:blipFill>
        <p:spPr>
          <a:xfrm>
            <a:off x="1483376" y="21733933"/>
            <a:ext cx="9096701" cy="5112327"/>
          </a:xfrm>
          <a:prstGeom prst="rect">
            <a:avLst/>
          </a:prstGeom>
        </p:spPr>
      </p:pic>
      <p:sp>
        <p:nvSpPr>
          <p:cNvPr id="37" name="object 3"/>
          <p:cNvSpPr txBox="1"/>
          <p:nvPr/>
        </p:nvSpPr>
        <p:spPr>
          <a:xfrm>
            <a:off x="1483373" y="14554200"/>
            <a:ext cx="9063269" cy="6117060"/>
          </a:xfrm>
          <a:prstGeom prst="rect">
            <a:avLst/>
          </a:prstGeom>
        </p:spPr>
        <p:txBody>
          <a:bodyPr vert="horz" wrap="square" lIns="0" tIns="0" rIns="0" bIns="0" rtlCol="0">
            <a:spAutoFit/>
          </a:bodyPr>
          <a:lstStyle/>
          <a:p>
            <a:pPr marL="27715">
              <a:spcAft>
                <a:spcPts val="1310"/>
              </a:spcAft>
            </a:pPr>
            <a:r>
              <a:rPr lang="en-US" sz="4400" b="1" spc="-11" dirty="0" smtClean="0">
                <a:solidFill>
                  <a:srgbClr val="231F20"/>
                </a:solidFill>
                <a:latin typeface="Arial"/>
                <a:cs typeface="Arial"/>
              </a:rPr>
              <a:t>PROBLEM</a:t>
            </a:r>
            <a:endParaRPr sz="4400" dirty="0" smtClean="0">
              <a:latin typeface="Arial"/>
              <a:cs typeface="Arial"/>
            </a:endParaRPr>
          </a:p>
          <a:p>
            <a:pPr marL="27715" marR="13857">
              <a:spcBef>
                <a:spcPts val="458"/>
              </a:spcBef>
            </a:pPr>
            <a:r>
              <a:rPr lang="en-US" sz="3100" spc="11" dirty="0" smtClean="0">
                <a:solidFill>
                  <a:srgbClr val="231F20"/>
                </a:solidFill>
                <a:latin typeface="Arial"/>
                <a:cs typeface="Arial"/>
              </a:rPr>
              <a:t>Planning a trip can be a difficult, involved process. Even just deciding where to go can be problematic. Tourists often resort to simply going to well-known hotspots and seeing famous attractions, often by-passing lesser-known towns and activities. Many people miss out on the attractions that might interest them the most, just because they are not aware they exist. In order to be comprehensive in planning a trip, people currently have to use several different resources and websites to make sure that they have explored all of their options. </a:t>
            </a:r>
            <a:endParaRPr sz="3100" dirty="0">
              <a:latin typeface="Arial"/>
              <a:cs typeface="Arial"/>
            </a:endParaRPr>
          </a:p>
        </p:txBody>
      </p:sp>
      <p:pic>
        <p:nvPicPr>
          <p:cNvPr id="31" name="Picture 30" descr="Screenshot_2017-04-20_18-49-19.png"/>
          <p:cNvPicPr>
            <a:picLocks noChangeAspect="1"/>
          </p:cNvPicPr>
          <p:nvPr/>
        </p:nvPicPr>
        <p:blipFill>
          <a:blip r:embed="rId4"/>
          <a:stretch>
            <a:fillRect/>
          </a:stretch>
        </p:blipFill>
        <p:spPr>
          <a:xfrm>
            <a:off x="33147000" y="7772400"/>
            <a:ext cx="8983417" cy="6813207"/>
          </a:xfrm>
          <a:prstGeom prst="rect">
            <a:avLst/>
          </a:prstGeom>
        </p:spPr>
      </p:pic>
      <p:pic>
        <p:nvPicPr>
          <p:cNvPr id="34" name="Picture 33" descr="Screenshot_2017-04-20_18-51-20.png"/>
          <p:cNvPicPr>
            <a:picLocks noChangeAspect="1"/>
          </p:cNvPicPr>
          <p:nvPr/>
        </p:nvPicPr>
        <p:blipFill>
          <a:blip r:embed="rId5"/>
          <a:stretch>
            <a:fillRect/>
          </a:stretch>
        </p:blipFill>
        <p:spPr>
          <a:xfrm>
            <a:off x="11964026" y="21399838"/>
            <a:ext cx="9149776" cy="6184562"/>
          </a:xfrm>
          <a:prstGeom prst="rect">
            <a:avLst/>
          </a:prstGeom>
        </p:spPr>
      </p:pic>
      <p:sp>
        <p:nvSpPr>
          <p:cNvPr id="33" name="object 13"/>
          <p:cNvSpPr txBox="1"/>
          <p:nvPr/>
        </p:nvSpPr>
        <p:spPr>
          <a:xfrm>
            <a:off x="11963400" y="27660600"/>
            <a:ext cx="9113732" cy="689978"/>
          </a:xfrm>
          <a:prstGeom prst="rect">
            <a:avLst/>
          </a:prstGeom>
        </p:spPr>
        <p:txBody>
          <a:bodyPr vert="horz" wrap="square" lIns="0" tIns="0" rIns="0" bIns="0" rtlCol="0">
            <a:spAutoFit/>
          </a:bodyPr>
          <a:lstStyle/>
          <a:p>
            <a:pPr marL="27715" marR="13857">
              <a:lnSpc>
                <a:spcPct val="103099"/>
              </a:lnSpc>
            </a:pPr>
            <a:r>
              <a:rPr lang="en-US" sz="2200" i="1" spc="22" dirty="0" smtClean="0">
                <a:solidFill>
                  <a:srgbClr val="717272"/>
                </a:solidFill>
                <a:latin typeface="Arial"/>
                <a:cs typeface="Arial"/>
              </a:rPr>
              <a:t>Asking where something can be done or found results in a list of recommended cities and corresponding text descriptions.</a:t>
            </a:r>
            <a:endParaRPr sz="2200" dirty="0">
              <a:latin typeface="Arial"/>
              <a:cs typeface="Arial"/>
            </a:endParaRPr>
          </a:p>
        </p:txBody>
      </p:sp>
      <p:pic>
        <p:nvPicPr>
          <p:cNvPr id="41" name="Picture 40" descr="Screenshot_2017-04-20_18-50-24.png"/>
          <p:cNvPicPr>
            <a:picLocks noChangeAspect="1"/>
          </p:cNvPicPr>
          <p:nvPr/>
        </p:nvPicPr>
        <p:blipFill>
          <a:blip r:embed="rId6"/>
          <a:srcRect r="2995"/>
          <a:stretch>
            <a:fillRect/>
          </a:stretch>
        </p:blipFill>
        <p:spPr>
          <a:xfrm>
            <a:off x="22555202" y="7810954"/>
            <a:ext cx="9108532" cy="6667046"/>
          </a:xfrm>
          <a:prstGeom prst="rect">
            <a:avLst/>
          </a:prstGeom>
        </p:spPr>
      </p:pic>
      <p:sp>
        <p:nvSpPr>
          <p:cNvPr id="46" name="object 13"/>
          <p:cNvSpPr txBox="1"/>
          <p:nvPr/>
        </p:nvSpPr>
        <p:spPr>
          <a:xfrm>
            <a:off x="22555200" y="14579600"/>
            <a:ext cx="9113732" cy="689978"/>
          </a:xfrm>
          <a:prstGeom prst="rect">
            <a:avLst/>
          </a:prstGeom>
        </p:spPr>
        <p:txBody>
          <a:bodyPr vert="horz" wrap="square" lIns="0" tIns="0" rIns="0" bIns="0" rtlCol="0">
            <a:spAutoFit/>
          </a:bodyPr>
          <a:lstStyle/>
          <a:p>
            <a:pPr marL="27715" marR="13857">
              <a:lnSpc>
                <a:spcPct val="103099"/>
              </a:lnSpc>
            </a:pPr>
            <a:r>
              <a:rPr lang="en-US" sz="2200" i="1" spc="22" dirty="0" smtClean="0">
                <a:solidFill>
                  <a:srgbClr val="717272"/>
                </a:solidFill>
                <a:latin typeface="Arial"/>
                <a:cs typeface="Arial"/>
              </a:rPr>
              <a:t>Asking when one can travel somewhere or how much it costs to go to a place will bring up a list of available flights and their respective costs.</a:t>
            </a:r>
            <a:endParaRPr sz="2200" dirty="0">
              <a:latin typeface="Arial"/>
              <a:cs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231F2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1397</TotalTime>
  <Words>909</Words>
  <Application>Microsoft Macintosh PowerPoint</Application>
  <PresentationFormat>Custom</PresentationFormat>
  <Paragraphs>57</Paragraphs>
  <Slides>1</Slides>
  <Notes>0</Notes>
  <HiddenSlides>0</HiddenSlides>
  <MMClips>0</MMClips>
  <ScaleCrop>false</ScaleCrop>
  <HeadingPairs>
    <vt:vector size="4" baseType="variant">
      <vt:variant>
        <vt:lpstr>Design Template</vt:lpstr>
      </vt:variant>
      <vt:variant>
        <vt:i4>1</vt:i4>
      </vt:variant>
      <vt:variant>
        <vt:lpstr>Slide Titles</vt:lpstr>
      </vt:variant>
      <vt:variant>
        <vt:i4>1</vt:i4>
      </vt:variant>
    </vt:vector>
  </HeadingPairs>
  <TitlesOfParts>
    <vt:vector size="2" baseType="lpstr">
      <vt:lpstr>Office Theme</vt:lpstr>
      <vt:lpstr>MIGR8: An Intelligent Online Travel Agent Daniele Bellutta, Cameron Long, Sam Farren, Kamari Wright</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the Research Study Presenter name, Associates and Collaborators</dc:title>
  <cp:lastModifiedBy>Daniele Bellutta</cp:lastModifiedBy>
  <cp:revision>106</cp:revision>
  <dcterms:created xsi:type="dcterms:W3CDTF">2017-04-22T00:33:36Z</dcterms:created>
  <dcterms:modified xsi:type="dcterms:W3CDTF">2017-04-22T02:56:21Z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2013-07-30T00:00:00Z</vt:filetime>
  </property>
  <property fmtid="{D5CDD505-2E9C-101B-9397-08002B2CF9AE}" pid="3" name="LastSaved">
    <vt:filetime>2013-07-30T00:00:00Z</vt:filetime>
  </property>
</Properties>
</file>